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Proxima Nova"/>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roximaNova-bold.fntdata"/><Relationship Id="rId27"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ProximaNov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750b74ddfc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750b74ddfc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this is verification stage. Once verified, the session would be locked until the session’s </a:t>
            </a:r>
            <a:r>
              <a:rPr lang="en"/>
              <a:t>countdown</a:t>
            </a:r>
            <a:r>
              <a:rPr lang="en"/>
              <a:t> is over.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87ba0475b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7ba0475b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87f9c72a1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7f9c72a1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7f9c72a1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7f9c72a1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87ba0475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7ba0475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87fae667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87fae667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7fae667c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7fae667c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87fae667c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7fae667c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7fae667c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7fae667c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860c779b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60c779b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87f9c72a1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7f9c72a1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87fae667c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87fae667c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87ca51709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87ca51709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87f9c72a1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87f9c72a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7f9c72a1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7f9c72a1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50b74ddf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50b74ddf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87ba0475b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87ba0475b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800"/>
              </a:spcBef>
              <a:spcAft>
                <a:spcPts val="280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7f9c72a1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7f9c72a1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50b74ddf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50b74ddf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50b74ddf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50b74ddf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proposing stage looks like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youtube.com/watch?v=BPb8Sc9wiP4"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4552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a:t>Blockchain Related</a:t>
            </a:r>
            <a:endParaRPr/>
          </a:p>
        </p:txBody>
      </p:sp>
      <p:sp>
        <p:nvSpPr>
          <p:cNvPr id="55" name="Google Shape;55;p13"/>
          <p:cNvSpPr txBox="1"/>
          <p:nvPr>
            <p:ph idx="1" type="subTitle"/>
          </p:nvPr>
        </p:nvSpPr>
        <p:spPr>
          <a:xfrm>
            <a:off x="311700" y="27805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interesting applications we’ve built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Group 7</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6148900" y="671376"/>
            <a:ext cx="931075" cy="1385999"/>
          </a:xfrm>
          <a:prstGeom prst="rect">
            <a:avLst/>
          </a:prstGeom>
          <a:noFill/>
          <a:ln>
            <a:noFill/>
          </a:ln>
        </p:spPr>
      </p:pic>
      <p:pic>
        <p:nvPicPr>
          <p:cNvPr id="127" name="Google Shape;127;p22"/>
          <p:cNvPicPr preferRelativeResize="0"/>
          <p:nvPr/>
        </p:nvPicPr>
        <p:blipFill>
          <a:blip r:embed="rId3">
            <a:alphaModFix/>
          </a:blip>
          <a:stretch>
            <a:fillRect/>
          </a:stretch>
        </p:blipFill>
        <p:spPr>
          <a:xfrm>
            <a:off x="4527425" y="3555501"/>
            <a:ext cx="931075" cy="1385999"/>
          </a:xfrm>
          <a:prstGeom prst="rect">
            <a:avLst/>
          </a:prstGeom>
          <a:noFill/>
          <a:ln>
            <a:noFill/>
          </a:ln>
        </p:spPr>
      </p:pic>
      <p:pic>
        <p:nvPicPr>
          <p:cNvPr id="128" name="Google Shape;128;p22"/>
          <p:cNvPicPr preferRelativeResize="0"/>
          <p:nvPr/>
        </p:nvPicPr>
        <p:blipFill>
          <a:blip r:embed="rId4">
            <a:alphaModFix/>
          </a:blip>
          <a:stretch>
            <a:fillRect/>
          </a:stretch>
        </p:blipFill>
        <p:spPr>
          <a:xfrm>
            <a:off x="2007700" y="565625"/>
            <a:ext cx="2463992" cy="1386000"/>
          </a:xfrm>
          <a:prstGeom prst="rect">
            <a:avLst/>
          </a:prstGeom>
          <a:noFill/>
          <a:ln>
            <a:noFill/>
          </a:ln>
        </p:spPr>
      </p:pic>
      <p:sp>
        <p:nvSpPr>
          <p:cNvPr id="129" name="Google Shape;129;p22"/>
          <p:cNvSpPr/>
          <p:nvPr/>
        </p:nvSpPr>
        <p:spPr>
          <a:xfrm rot="4481">
            <a:off x="4697247" y="1006500"/>
            <a:ext cx="1380901" cy="253500"/>
          </a:xfrm>
          <a:prstGeom prst="stripedRightArrow">
            <a:avLst>
              <a:gd fmla="val 42328" name="adj1"/>
              <a:gd fmla="val 103321"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p:nvPr/>
        </p:nvSpPr>
        <p:spPr>
          <a:xfrm rot="-7730093">
            <a:off x="4018808" y="2528997"/>
            <a:ext cx="1809344" cy="242368"/>
          </a:xfrm>
          <a:prstGeom prst="stripedRightArrow">
            <a:avLst>
              <a:gd fmla="val 42328" name="adj1"/>
              <a:gd fmla="val 103321"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2"/>
          <p:cNvSpPr/>
          <p:nvPr/>
        </p:nvSpPr>
        <p:spPr>
          <a:xfrm rot="-2699582">
            <a:off x="1649560" y="2581153"/>
            <a:ext cx="1746483" cy="206617"/>
          </a:xfrm>
          <a:prstGeom prst="stripedRightArrow">
            <a:avLst>
              <a:gd fmla="val 42328" name="adj1"/>
              <a:gd fmla="val 103321"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 name="Google Shape;132;p22"/>
          <p:cNvPicPr preferRelativeResize="0"/>
          <p:nvPr/>
        </p:nvPicPr>
        <p:blipFill>
          <a:blip r:embed="rId3">
            <a:alphaModFix/>
          </a:blip>
          <a:stretch>
            <a:fillRect/>
          </a:stretch>
        </p:blipFill>
        <p:spPr>
          <a:xfrm>
            <a:off x="901125" y="3417251"/>
            <a:ext cx="931075" cy="1385999"/>
          </a:xfrm>
          <a:prstGeom prst="rect">
            <a:avLst/>
          </a:prstGeom>
          <a:noFill/>
          <a:ln>
            <a:noFill/>
          </a:ln>
        </p:spPr>
      </p:pic>
      <p:sp>
        <p:nvSpPr>
          <p:cNvPr id="133" name="Google Shape;133;p22"/>
          <p:cNvSpPr/>
          <p:nvPr/>
        </p:nvSpPr>
        <p:spPr>
          <a:xfrm>
            <a:off x="4930450" y="2964850"/>
            <a:ext cx="1449600" cy="452400"/>
          </a:xfrm>
          <a:prstGeom prst="wedgeRoundRectCallout">
            <a:avLst>
              <a:gd fmla="val -43678" name="adj1"/>
              <a:gd fmla="val 92105" name="adj2"/>
              <a:gd fmla="val 0" name="adj3"/>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Verified!</a:t>
            </a:r>
            <a:endParaRPr>
              <a:latin typeface="Comic Sans MS"/>
              <a:ea typeface="Comic Sans MS"/>
              <a:cs typeface="Comic Sans MS"/>
              <a:sym typeface="Comic Sans MS"/>
            </a:endParaRPr>
          </a:p>
        </p:txBody>
      </p:sp>
      <p:sp>
        <p:nvSpPr>
          <p:cNvPr id="134" name="Google Shape;134;p22"/>
          <p:cNvSpPr/>
          <p:nvPr/>
        </p:nvSpPr>
        <p:spPr>
          <a:xfrm>
            <a:off x="1715500" y="2836238"/>
            <a:ext cx="1449600" cy="452400"/>
          </a:xfrm>
          <a:prstGeom prst="wedgeRoundRectCallout">
            <a:avLst>
              <a:gd fmla="val -43678" name="adj1"/>
              <a:gd fmla="val 92105" name="adj2"/>
              <a:gd fmla="val 0" name="adj3"/>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Verified!</a:t>
            </a:r>
            <a:endParaRPr>
              <a:latin typeface="Comic Sans MS"/>
              <a:ea typeface="Comic Sans MS"/>
              <a:cs typeface="Comic Sans MS"/>
              <a:sym typeface="Comic Sans MS"/>
            </a:endParaRPr>
          </a:p>
        </p:txBody>
      </p:sp>
      <p:sp>
        <p:nvSpPr>
          <p:cNvPr id="135" name="Google Shape;135;p22"/>
          <p:cNvSpPr/>
          <p:nvPr/>
        </p:nvSpPr>
        <p:spPr>
          <a:xfrm rot="2973801">
            <a:off x="3400228" y="2773371"/>
            <a:ext cx="1879721" cy="197906"/>
          </a:xfrm>
          <a:prstGeom prst="stripedRightArrow">
            <a:avLst>
              <a:gd fmla="val 42328" name="adj1"/>
              <a:gd fmla="val 103321"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rot="8100418">
            <a:off x="887327" y="2569668"/>
            <a:ext cx="1746483" cy="229527"/>
          </a:xfrm>
          <a:prstGeom prst="stripedRightArrow">
            <a:avLst>
              <a:gd fmla="val 42328" name="adj1"/>
              <a:gd fmla="val 103321"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rot="4481">
            <a:off x="4697247" y="1336825"/>
            <a:ext cx="1380901" cy="253500"/>
          </a:xfrm>
          <a:prstGeom prst="stripedRightArrow">
            <a:avLst>
              <a:gd fmla="val 42328" name="adj1"/>
              <a:gd fmla="val 103321"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7079975" y="340600"/>
            <a:ext cx="1664100" cy="452400"/>
          </a:xfrm>
          <a:prstGeom prst="wedgeRoundRectCallout">
            <a:avLst>
              <a:gd fmla="val -43678" name="adj1"/>
              <a:gd fmla="val 92105" name="adj2"/>
              <a:gd fmla="val 0" name="adj3"/>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See I’m not lying</a:t>
            </a:r>
            <a:endParaRPr>
              <a:latin typeface="Comic Sans MS"/>
              <a:ea typeface="Comic Sans MS"/>
              <a:cs typeface="Comic Sans MS"/>
              <a:sym typeface="Comic Sans MS"/>
            </a:endParaRPr>
          </a:p>
        </p:txBody>
      </p:sp>
      <p:pic>
        <p:nvPicPr>
          <p:cNvPr id="139" name="Google Shape;139;p22"/>
          <p:cNvPicPr preferRelativeResize="0"/>
          <p:nvPr/>
        </p:nvPicPr>
        <p:blipFill>
          <a:blip r:embed="rId5">
            <a:alphaModFix/>
          </a:blip>
          <a:stretch>
            <a:fillRect/>
          </a:stretch>
        </p:blipFill>
        <p:spPr>
          <a:xfrm>
            <a:off x="6730150" y="3848615"/>
            <a:ext cx="740530" cy="799775"/>
          </a:xfrm>
          <a:prstGeom prst="rect">
            <a:avLst/>
          </a:prstGeom>
          <a:noFill/>
          <a:ln>
            <a:noFill/>
          </a:ln>
        </p:spPr>
      </p:pic>
      <p:sp>
        <p:nvSpPr>
          <p:cNvPr id="140" name="Google Shape;140;p22"/>
          <p:cNvSpPr/>
          <p:nvPr/>
        </p:nvSpPr>
        <p:spPr>
          <a:xfrm>
            <a:off x="6966575" y="2173775"/>
            <a:ext cx="1890900" cy="1397100"/>
          </a:xfrm>
          <a:prstGeom prst="wedgeRoundRectCallout">
            <a:avLst>
              <a:gd fmla="val -43678" name="adj1"/>
              <a:gd fmla="val 92105" name="adj2"/>
              <a:gd fmla="val 0"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A block has been verified! Time to lock the session and wait for the next one!</a:t>
            </a:r>
            <a:endParaRPr>
              <a:latin typeface="Comic Sans MS"/>
              <a:ea typeface="Comic Sans MS"/>
              <a:cs typeface="Comic Sans MS"/>
              <a:sym typeface="Comic Sans MS"/>
            </a:endParaRPr>
          </a:p>
        </p:txBody>
      </p:sp>
      <p:sp>
        <p:nvSpPr>
          <p:cNvPr id="141" name="Google Shape;141;p22"/>
          <p:cNvSpPr txBox="1"/>
          <p:nvPr/>
        </p:nvSpPr>
        <p:spPr>
          <a:xfrm>
            <a:off x="2787750" y="218975"/>
            <a:ext cx="903900" cy="45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rgbClr val="FFFFFF"/>
                </a:solidFill>
              </a:rPr>
              <a:t>Server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311700" y="16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extra mining mechanism…...</a:t>
            </a:r>
            <a:endParaRPr/>
          </a:p>
        </p:txBody>
      </p:sp>
      <p:sp>
        <p:nvSpPr>
          <p:cNvPr id="147" name="Google Shape;147;p23"/>
          <p:cNvSpPr txBox="1"/>
          <p:nvPr>
            <p:ph idx="1" type="body"/>
          </p:nvPr>
        </p:nvSpPr>
        <p:spPr>
          <a:xfrm>
            <a:off x="311700" y="846275"/>
            <a:ext cx="8520600" cy="132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Lower difficulty of original mining, and solve an extra NP Complete Problem</a:t>
            </a:r>
            <a:endParaRPr>
              <a:solidFill>
                <a:srgbClr val="FFFFFF"/>
              </a:solidFill>
            </a:endParaRPr>
          </a:p>
          <a:p>
            <a:pPr indent="0" lvl="0" marL="0" rtl="0" algn="l">
              <a:spcBef>
                <a:spcPts val="1600"/>
              </a:spcBef>
              <a:spcAft>
                <a:spcPts val="0"/>
              </a:spcAft>
              <a:buNone/>
            </a:pPr>
            <a:r>
              <a:rPr lang="en">
                <a:solidFill>
                  <a:srgbClr val="FFFFFF"/>
                </a:solidFill>
              </a:rPr>
              <a:t>Feature: Hard to solve but easy to verify</a:t>
            </a:r>
            <a:endParaRPr>
              <a:solidFill>
                <a:srgbClr val="FFFFFF"/>
              </a:solidFill>
            </a:endParaRPr>
          </a:p>
          <a:p>
            <a:pPr indent="0" lvl="0" marL="0" rtl="0" algn="l">
              <a:spcBef>
                <a:spcPts val="1600"/>
              </a:spcBef>
              <a:spcAft>
                <a:spcPts val="0"/>
              </a:spcAft>
              <a:buNone/>
            </a:pPr>
            <a:r>
              <a:rPr lang="en">
                <a:solidFill>
                  <a:srgbClr val="FFFFFF"/>
                </a:solidFill>
              </a:rPr>
              <a:t>Purpose: Contribute part of computing power to more practical problems</a:t>
            </a:r>
            <a:endParaRPr>
              <a:solidFill>
                <a:srgbClr val="FFFFFF"/>
              </a:solidFill>
            </a:endParaRPr>
          </a:p>
          <a:p>
            <a:pPr indent="0" lvl="0" marL="0" rtl="0" algn="l">
              <a:spcBef>
                <a:spcPts val="1600"/>
              </a:spcBef>
              <a:spcAft>
                <a:spcPts val="1600"/>
              </a:spcAft>
              <a:buNone/>
            </a:pPr>
            <a:r>
              <a:rPr lang="en">
                <a:solidFill>
                  <a:srgbClr val="FFFFFF"/>
                </a:solidFill>
              </a:rPr>
              <a:t>We use: Boolean SAT Generator and Solver</a:t>
            </a:r>
            <a:endParaRPr>
              <a:solidFill>
                <a:srgbClr val="FFFFFF"/>
              </a:solidFill>
            </a:endParaRPr>
          </a:p>
        </p:txBody>
      </p:sp>
      <p:pic>
        <p:nvPicPr>
          <p:cNvPr id="148" name="Google Shape;148;p23"/>
          <p:cNvPicPr preferRelativeResize="0"/>
          <p:nvPr/>
        </p:nvPicPr>
        <p:blipFill>
          <a:blip r:embed="rId3">
            <a:alphaModFix/>
          </a:blip>
          <a:stretch>
            <a:fillRect/>
          </a:stretch>
        </p:blipFill>
        <p:spPr>
          <a:xfrm>
            <a:off x="480350" y="3214287"/>
            <a:ext cx="1148425" cy="1709549"/>
          </a:xfrm>
          <a:prstGeom prst="rect">
            <a:avLst/>
          </a:prstGeom>
          <a:noFill/>
          <a:ln>
            <a:noFill/>
          </a:ln>
        </p:spPr>
      </p:pic>
      <p:sp>
        <p:nvSpPr>
          <p:cNvPr id="149" name="Google Shape;149;p23"/>
          <p:cNvSpPr/>
          <p:nvPr/>
        </p:nvSpPr>
        <p:spPr>
          <a:xfrm>
            <a:off x="1025675" y="2861100"/>
            <a:ext cx="2098800" cy="776400"/>
          </a:xfrm>
          <a:prstGeom prst="wedgeRoundRectCallout">
            <a:avLst>
              <a:gd fmla="val -43678" name="adj1"/>
              <a:gd fmla="val 92105" name="adj2"/>
              <a:gd fmla="val 0" name="adj3"/>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Now I need to solve two problems for a new block! </a:t>
            </a:r>
            <a:endParaRPr>
              <a:latin typeface="Comic Sans MS"/>
              <a:ea typeface="Comic Sans MS"/>
              <a:cs typeface="Comic Sans MS"/>
              <a:sym typeface="Comic Sans MS"/>
            </a:endParaRPr>
          </a:p>
        </p:txBody>
      </p:sp>
      <p:pic>
        <p:nvPicPr>
          <p:cNvPr id="150" name="Google Shape;150;p23"/>
          <p:cNvPicPr preferRelativeResize="0"/>
          <p:nvPr/>
        </p:nvPicPr>
        <p:blipFill rotWithShape="1">
          <a:blip r:embed="rId4">
            <a:alphaModFix/>
          </a:blip>
          <a:srcRect b="9275" l="29268" r="29727" t="28013"/>
          <a:stretch/>
        </p:blipFill>
        <p:spPr>
          <a:xfrm>
            <a:off x="3461075" y="3545402"/>
            <a:ext cx="1417581" cy="1219576"/>
          </a:xfrm>
          <a:prstGeom prst="rect">
            <a:avLst/>
          </a:prstGeom>
          <a:noFill/>
          <a:ln>
            <a:noFill/>
          </a:ln>
        </p:spPr>
      </p:pic>
      <p:sp>
        <p:nvSpPr>
          <p:cNvPr id="151" name="Google Shape;151;p23"/>
          <p:cNvSpPr/>
          <p:nvPr/>
        </p:nvSpPr>
        <p:spPr>
          <a:xfrm>
            <a:off x="4002575" y="2850375"/>
            <a:ext cx="1867500" cy="701400"/>
          </a:xfrm>
          <a:prstGeom prst="wedgeRoundRectCallout">
            <a:avLst>
              <a:gd fmla="val -43678" name="adj1"/>
              <a:gd fmla="val 92105" name="adj2"/>
              <a:gd fmla="val 0" name="adj3"/>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0000"/>
                </a:solidFill>
                <a:latin typeface="Comic Sans MS"/>
                <a:ea typeface="Comic Sans MS"/>
                <a:cs typeface="Comic Sans MS"/>
                <a:sym typeface="Comic Sans MS"/>
              </a:rPr>
              <a:t>I’m hard to solve but easy to verify!</a:t>
            </a:r>
            <a:endParaRPr>
              <a:solidFill>
                <a:srgbClr val="FF0000"/>
              </a:solidFill>
              <a:latin typeface="Comic Sans MS"/>
              <a:ea typeface="Comic Sans MS"/>
              <a:cs typeface="Comic Sans MS"/>
              <a:sym typeface="Comic Sans MS"/>
            </a:endParaRPr>
          </a:p>
        </p:txBody>
      </p:sp>
      <p:pic>
        <p:nvPicPr>
          <p:cNvPr id="152" name="Google Shape;152;p23"/>
          <p:cNvPicPr preferRelativeResize="0"/>
          <p:nvPr/>
        </p:nvPicPr>
        <p:blipFill rotWithShape="1">
          <a:blip r:embed="rId5">
            <a:alphaModFix/>
          </a:blip>
          <a:srcRect b="27771" l="33825" r="41467" t="22045"/>
          <a:stretch/>
        </p:blipFill>
        <p:spPr>
          <a:xfrm>
            <a:off x="6175825" y="3487525"/>
            <a:ext cx="1018000" cy="1163050"/>
          </a:xfrm>
          <a:prstGeom prst="rect">
            <a:avLst/>
          </a:prstGeom>
          <a:noFill/>
          <a:ln>
            <a:noFill/>
          </a:ln>
        </p:spPr>
      </p:pic>
      <p:sp>
        <p:nvSpPr>
          <p:cNvPr id="153" name="Google Shape;153;p23"/>
          <p:cNvSpPr/>
          <p:nvPr/>
        </p:nvSpPr>
        <p:spPr>
          <a:xfrm>
            <a:off x="6673175" y="3011100"/>
            <a:ext cx="1492200" cy="476400"/>
          </a:xfrm>
          <a:prstGeom prst="wedgeRoundRectCallout">
            <a:avLst>
              <a:gd fmla="val -43678" name="adj1"/>
              <a:gd fmla="val 92105" name="adj2"/>
              <a:gd fmla="val 0" name="adj3"/>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Just like me!</a:t>
            </a:r>
            <a:endParaRPr>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Format of Overall Broadcast Messages</a:t>
            </a:r>
            <a:endParaRPr/>
          </a:p>
        </p:txBody>
      </p:sp>
      <p:sp>
        <p:nvSpPr>
          <p:cNvPr id="159" name="Google Shape;159;p24"/>
          <p:cNvSpPr txBox="1"/>
          <p:nvPr>
            <p:ph idx="1" type="body"/>
          </p:nvPr>
        </p:nvSpPr>
        <p:spPr>
          <a:xfrm>
            <a:off x="354575" y="1248925"/>
            <a:ext cx="8520600" cy="32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Mined new block: UTF-8 Encoded String</a:t>
            </a:r>
            <a:endParaRPr>
              <a:solidFill>
                <a:srgbClr val="FFFFFF"/>
              </a:solidFill>
            </a:endParaRPr>
          </a:p>
          <a:p>
            <a:pPr indent="0" lvl="0" marL="0" rtl="0" algn="l">
              <a:spcBef>
                <a:spcPts val="1600"/>
              </a:spcBef>
              <a:spcAft>
                <a:spcPts val="0"/>
              </a:spcAft>
              <a:buNone/>
            </a:pPr>
            <a:r>
              <a:rPr lang="en">
                <a:solidFill>
                  <a:srgbClr val="FFFFFF"/>
                </a:solidFill>
              </a:rPr>
              <a:t>Miner’s public address + ‘$’ + nonce + ‘@’ + SAT problem + ‘@’ + SAT answer</a:t>
            </a:r>
            <a:endParaRPr>
              <a:solidFill>
                <a:srgbClr val="FFFFFF"/>
              </a:solidFill>
            </a:endParaRPr>
          </a:p>
          <a:p>
            <a:pPr indent="0" lvl="0" marL="0" rtl="0" algn="l">
              <a:spcBef>
                <a:spcPts val="1600"/>
              </a:spcBef>
              <a:spcAft>
                <a:spcPts val="0"/>
              </a:spcAft>
              <a:buNone/>
            </a:pPr>
            <a:r>
              <a:rPr lang="en">
                <a:solidFill>
                  <a:srgbClr val="FFFFFF"/>
                </a:solidFill>
              </a:rPr>
              <a:t>(There won’t be any ‘$’ or ‘@’ within public address since it’s Distinguished Encoding Rules (DER) format of public key in this case)</a:t>
            </a:r>
            <a:endParaRPr>
              <a:solidFill>
                <a:srgbClr val="FFFFFF"/>
              </a:solidFill>
            </a:endParaRPr>
          </a:p>
          <a:p>
            <a:pPr indent="0" lvl="0" marL="0" rtl="0" algn="l">
              <a:spcBef>
                <a:spcPts val="1600"/>
              </a:spcBef>
              <a:spcAft>
                <a:spcPts val="0"/>
              </a:spcAft>
              <a:buNone/>
            </a:pPr>
            <a:r>
              <a:rPr lang="en">
                <a:solidFill>
                  <a:srgbClr val="FFFFFF"/>
                </a:solidFill>
              </a:rPr>
              <a:t>Transaction: UTF-8 Encoded String</a:t>
            </a:r>
            <a:endParaRPr>
              <a:solidFill>
                <a:srgbClr val="FFFFFF"/>
              </a:solidFill>
            </a:endParaRPr>
          </a:p>
          <a:p>
            <a:pPr indent="0" lvl="0" marL="0" rtl="0" algn="l">
              <a:spcBef>
                <a:spcPts val="1600"/>
              </a:spcBef>
              <a:spcAft>
                <a:spcPts val="0"/>
              </a:spcAft>
              <a:buNone/>
            </a:pPr>
            <a:r>
              <a:rPr lang="en">
                <a:solidFill>
                  <a:srgbClr val="FFFFFF"/>
                </a:solidFill>
              </a:rPr>
              <a:t>Transaction broadcast payload will be: transaction message + '$' + sender public key+ '$' + signature. Transaction message will have the infos of receiver’s public address and the amounts of transfer.</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
              <a:t>Experimental Results</a:t>
            </a:r>
            <a:endParaRPr/>
          </a:p>
        </p:txBody>
      </p:sp>
      <p:sp>
        <p:nvSpPr>
          <p:cNvPr id="165" name="Google Shape;165;p25"/>
          <p:cNvSpPr txBox="1"/>
          <p:nvPr>
            <p:ph idx="1" type="body"/>
          </p:nvPr>
        </p:nvSpPr>
        <p:spPr>
          <a:xfrm>
            <a:off x="311700" y="1184625"/>
            <a:ext cx="8520600" cy="19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Both payloads of mining and transaction broadcasts show the system is working correctly</a:t>
            </a:r>
            <a:endParaRPr>
              <a:solidFill>
                <a:schemeClr val="dk1"/>
              </a:solidFill>
            </a:endParaRPr>
          </a:p>
          <a:p>
            <a:pPr indent="0" lvl="0" marL="0" rtl="0" algn="l">
              <a:spcBef>
                <a:spcPts val="1600"/>
              </a:spcBef>
              <a:spcAft>
                <a:spcPts val="0"/>
              </a:spcAft>
              <a:buNone/>
            </a:pPr>
            <a:r>
              <a:rPr lang="en">
                <a:solidFill>
                  <a:schemeClr val="dk1"/>
                </a:solidFill>
              </a:rPr>
              <a:t>More details can be found in our final presentation video:</a:t>
            </a:r>
            <a:endParaRPr>
              <a:solidFill>
                <a:schemeClr val="dk1"/>
              </a:solidFill>
            </a:endParaRPr>
          </a:p>
          <a:p>
            <a:pPr indent="0" lvl="0" marL="0" rtl="0" algn="l">
              <a:spcBef>
                <a:spcPts val="1600"/>
              </a:spcBef>
              <a:spcAft>
                <a:spcPts val="1600"/>
              </a:spcAft>
              <a:buNone/>
            </a:pPr>
            <a:r>
              <a:rPr lang="en">
                <a:solidFill>
                  <a:schemeClr val="dk1"/>
                </a:solidFill>
                <a:uFill>
                  <a:noFill/>
                </a:uFill>
                <a:hlinkClick r:id="rId3"/>
              </a:rPr>
              <a:t>https://www.youtube.com/watch?v=BPb8Sc9wiP4</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2697875" y="1907400"/>
            <a:ext cx="41388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Second App</a:t>
            </a:r>
            <a:endParaRPr sz="5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176" name="Google Shape;176;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Growing adoption of smart contracts on blockchains poses new security risks, as writing increasingly complex decentralized programs is error-prone. To address this issue, we designed and implemented a compositional verification framework for verifying the correctness of industry-grade blockchain applications. </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182" name="Google Shape;182;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Existing works, which aim to formally analyze the correctness of blockchain execution semantics, are  facing three challenges. </a:t>
            </a:r>
            <a:endParaRPr/>
          </a:p>
          <a:p>
            <a:pPr indent="0" lvl="0" marL="0" rtl="0" algn="l">
              <a:spcBef>
                <a:spcPts val="1600"/>
              </a:spcBef>
              <a:spcAft>
                <a:spcPts val="1600"/>
              </a:spcAft>
              <a:buNone/>
            </a:pPr>
            <a:r>
              <a:rPr lang="en"/>
              <a:t>1. The lack of support for the precise verification of strong correctness guarantee for user-defined and contract-specific properties. Previous work on security pattern matching, symbolic execution, and model checking, although effective for well-understood vulnerabilities such as re-entrancy and mishandled</a:t>
            </a:r>
            <a:r>
              <a:rPr lang="en"/>
              <a:t> exception</a:t>
            </a:r>
            <a:r>
              <a:rPr lang="en"/>
              <a:t>, cannot be used to prove contract-specific functional properties specified by developers, such as requiring a linked list to be sorted. These techniques are also challenged by false positive results, rendering verification ineffective.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9"/>
          <p:cNvSpPr txBox="1"/>
          <p:nvPr>
            <p:ph idx="1" type="body"/>
          </p:nvPr>
        </p:nvSpPr>
        <p:spPr>
          <a:xfrm>
            <a:off x="311700" y="6270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Existing techniques are not capable of dealing with the increasingly diverse smart contract ecosystem. All previous approaches either focused on Solidity (the official high-level language of Ethereum smart contracts) such that no formal guarantees can be provided (due to a lack of formal semantics of Solidity), or focused on the Ethereum virtual machine (EVM) bytecodes that restrict the expressiveness of specification and the transferability of the proofs to other target backends. </a:t>
            </a:r>
            <a:endParaRPr/>
          </a:p>
          <a:p>
            <a:pPr indent="0" lvl="0" marL="0" rtl="0" algn="l">
              <a:spcBef>
                <a:spcPts val="1600"/>
              </a:spcBef>
              <a:spcAft>
                <a:spcPts val="0"/>
              </a:spcAft>
              <a:buNone/>
            </a:pPr>
            <a:r>
              <a:rPr lang="en"/>
              <a:t>3. The last challenge is usability. Specifically, existing frameworks offer very limited ways for users to reduce the burden of writing desired specifications. In particular, users must write boilerplate specifications themselves, which may require huge proof efforts.</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Approach</a:t>
            </a:r>
            <a:endParaRPr/>
          </a:p>
        </p:txBody>
      </p:sp>
      <p:sp>
        <p:nvSpPr>
          <p:cNvPr id="193" name="Google Shape;193;p30"/>
          <p:cNvSpPr txBox="1"/>
          <p:nvPr>
            <p:ph idx="1" type="body"/>
          </p:nvPr>
        </p:nvSpPr>
        <p:spPr>
          <a:xfrm>
            <a:off x="311700" y="16335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project’s goal is to extend previous verification efforts based on three key contributions: (i) an expressive specification language enabling the verification of rich properties of real-world smart contracts over a fine-grained Ethereum Virtual Machine (EVM) machine model; (ii) an IR-level hybrid verification engine integrating both SMT solvers and interactive proof assistants; and (iii) a source-level annotation system enabling lightweight specifications and built-in directives for vulnerability pattern check</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Architecture</a:t>
            </a:r>
            <a:endParaRPr/>
          </a:p>
        </p:txBody>
      </p:sp>
      <p:sp>
        <p:nvSpPr>
          <p:cNvPr id="199" name="Google Shape;19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0" name="Google Shape;200;p31"/>
          <p:cNvPicPr preferRelativeResize="0"/>
          <p:nvPr/>
        </p:nvPicPr>
        <p:blipFill>
          <a:blip r:embed="rId3">
            <a:alphaModFix/>
          </a:blip>
          <a:stretch>
            <a:fillRect/>
          </a:stretch>
        </p:blipFill>
        <p:spPr>
          <a:xfrm>
            <a:off x="409563" y="2030799"/>
            <a:ext cx="8324875" cy="1598150"/>
          </a:xfrm>
          <a:prstGeom prst="rect">
            <a:avLst/>
          </a:prstGeom>
          <a:noFill/>
          <a:ln>
            <a:noFill/>
          </a:ln>
        </p:spPr>
      </p:pic>
      <p:sp>
        <p:nvSpPr>
          <p:cNvPr id="201" name="Google Shape;201;p31"/>
          <p:cNvSpPr/>
          <p:nvPr/>
        </p:nvSpPr>
        <p:spPr>
          <a:xfrm>
            <a:off x="3698300" y="3145300"/>
            <a:ext cx="827100" cy="41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t>Why3 queries</a:t>
            </a:r>
            <a:endParaRPr sz="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37225" y="1896700"/>
            <a:ext cx="28743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First </a:t>
            </a:r>
            <a:r>
              <a:rPr lang="en" sz="5000"/>
              <a:t>App</a:t>
            </a:r>
            <a:endParaRPr sz="5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hard-to-solve patterns, we use the following axioms to aid (taking a cut in the proof)</a:t>
            </a:r>
            <a:endParaRPr/>
          </a:p>
        </p:txBody>
      </p:sp>
      <p:sp>
        <p:nvSpPr>
          <p:cNvPr id="207" name="Google Shape;207;p32"/>
          <p:cNvSpPr txBox="1"/>
          <p:nvPr>
            <p:ph idx="1" type="body"/>
          </p:nvPr>
        </p:nvSpPr>
        <p:spPr>
          <a:xfrm>
            <a:off x="311700" y="1546750"/>
            <a:ext cx="8520600" cy="30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Storage_reduce is taking a shortcut to prove that for any virtual machine state, the read and write functions of the machine’s storage cancel each other (inverse functions)</a:t>
            </a:r>
            <a:endParaRPr/>
          </a:p>
          <a:p>
            <a:pPr indent="0" lvl="0" marL="0" rtl="0" algn="l">
              <a:spcBef>
                <a:spcPts val="1600"/>
              </a:spcBef>
              <a:spcAft>
                <a:spcPts val="1600"/>
              </a:spcAft>
              <a:buNone/>
            </a:pPr>
            <a:r>
              <a:rPr lang="en"/>
              <a:t>sendEtherToEECF states that is there is a function sendEtherTo, which is an inter-contract call to another address in the blockchain, we will assume that the call is callback-free. This prevents the re-entrency attack</a:t>
            </a:r>
            <a:endParaRPr/>
          </a:p>
        </p:txBody>
      </p:sp>
      <p:pic>
        <p:nvPicPr>
          <p:cNvPr id="208" name="Google Shape;208;p32"/>
          <p:cNvPicPr preferRelativeResize="0"/>
          <p:nvPr/>
        </p:nvPicPr>
        <p:blipFill>
          <a:blip r:embed="rId3">
            <a:alphaModFix/>
          </a:blip>
          <a:stretch>
            <a:fillRect/>
          </a:stretch>
        </p:blipFill>
        <p:spPr>
          <a:xfrm>
            <a:off x="1904475" y="2310039"/>
            <a:ext cx="5648673" cy="301425"/>
          </a:xfrm>
          <a:prstGeom prst="rect">
            <a:avLst/>
          </a:prstGeom>
          <a:noFill/>
          <a:ln>
            <a:noFill/>
          </a:ln>
        </p:spPr>
      </p:pic>
      <p:pic>
        <p:nvPicPr>
          <p:cNvPr id="209" name="Google Shape;209;p32"/>
          <p:cNvPicPr preferRelativeResize="0"/>
          <p:nvPr/>
        </p:nvPicPr>
        <p:blipFill>
          <a:blip r:embed="rId4">
            <a:alphaModFix/>
          </a:blip>
          <a:stretch>
            <a:fillRect/>
          </a:stretch>
        </p:blipFill>
        <p:spPr>
          <a:xfrm>
            <a:off x="1904475" y="3806375"/>
            <a:ext cx="4655599" cy="64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2697875" y="1907400"/>
            <a:ext cx="41388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Demo Time!</a:t>
            </a:r>
            <a:endParaRPr sz="5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
              <a:t>Problem</a:t>
            </a:r>
            <a:r>
              <a:rPr lang="en" sz="2100">
                <a:solidFill>
                  <a:srgbClr val="000000"/>
                </a:solidFill>
                <a:latin typeface="Proxima Nova"/>
                <a:ea typeface="Proxima Nova"/>
                <a:cs typeface="Proxima Nova"/>
                <a:sym typeface="Proxima Nova"/>
              </a:rPr>
              <a:t> </a:t>
            </a:r>
            <a:endParaRPr/>
          </a:p>
        </p:txBody>
      </p:sp>
      <p:sp>
        <p:nvSpPr>
          <p:cNvPr id="66" name="Google Shape;66;p15"/>
          <p:cNvSpPr txBox="1"/>
          <p:nvPr>
            <p:ph idx="1" type="body"/>
          </p:nvPr>
        </p:nvSpPr>
        <p:spPr>
          <a:xfrm>
            <a:off x="354575" y="1195350"/>
            <a:ext cx="8520600" cy="22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Centralized server with only one replica of chain has a problem of security.</a:t>
            </a:r>
            <a:endParaRPr>
              <a:solidFill>
                <a:schemeClr val="dk1"/>
              </a:solidFill>
            </a:endParaRPr>
          </a:p>
          <a:p>
            <a:pPr indent="0" lvl="0" marL="0" rtl="0" algn="l">
              <a:spcBef>
                <a:spcPts val="1600"/>
              </a:spcBef>
              <a:spcAft>
                <a:spcPts val="0"/>
              </a:spcAft>
              <a:buNone/>
            </a:pPr>
            <a:r>
              <a:rPr lang="en">
                <a:solidFill>
                  <a:schemeClr val="dk1"/>
                </a:solidFill>
              </a:rPr>
              <a:t>If the central server is hacked, then it can revise the accounting information to whatever it is wanted to be.</a:t>
            </a:r>
            <a:endParaRPr>
              <a:solidFill>
                <a:schemeClr val="dk1"/>
              </a:solidFill>
            </a:endParaRPr>
          </a:p>
          <a:p>
            <a:pPr indent="0" lvl="0" marL="0" rtl="0" algn="l">
              <a:spcBef>
                <a:spcPts val="1600"/>
              </a:spcBef>
              <a:spcAft>
                <a:spcPts val="1600"/>
              </a:spcAft>
              <a:buNone/>
            </a:pPr>
            <a:r>
              <a:rPr lang="en">
                <a:solidFill>
                  <a:schemeClr val="dk1"/>
                </a:solidFill>
              </a:rPr>
              <a:t>So we should need to distribute the trusts.</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
              <a:t>Approach</a:t>
            </a:r>
            <a:endParaRPr/>
          </a:p>
        </p:txBody>
      </p:sp>
      <p:sp>
        <p:nvSpPr>
          <p:cNvPr id="72" name="Google Shape;72;p16"/>
          <p:cNvSpPr txBox="1"/>
          <p:nvPr>
            <p:ph idx="1" type="body"/>
          </p:nvPr>
        </p:nvSpPr>
        <p:spPr>
          <a:xfrm>
            <a:off x="354575" y="1195350"/>
            <a:ext cx="8520600" cy="22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Implement a simulator that simulates the process of encryptions and </a:t>
            </a:r>
            <a:r>
              <a:rPr lang="en">
                <a:solidFill>
                  <a:schemeClr val="dk1"/>
                </a:solidFill>
              </a:rPr>
              <a:t>verifications</a:t>
            </a:r>
            <a:r>
              <a:rPr lang="en">
                <a:solidFill>
                  <a:schemeClr val="dk1"/>
                </a:solidFill>
              </a:rPr>
              <a:t>.</a:t>
            </a:r>
            <a:endParaRPr>
              <a:solidFill>
                <a:schemeClr val="dk1"/>
              </a:solidFill>
            </a:endParaRPr>
          </a:p>
          <a:p>
            <a:pPr indent="0" lvl="0" marL="0" rtl="0" algn="l">
              <a:spcBef>
                <a:spcPts val="1600"/>
              </a:spcBef>
              <a:spcAft>
                <a:spcPts val="1600"/>
              </a:spcAft>
              <a:buNone/>
            </a:pPr>
            <a:r>
              <a:rPr lang="en">
                <a:solidFill>
                  <a:schemeClr val="dk1"/>
                </a:solidFill>
              </a:rPr>
              <a:t>Derive interesting extensions based on the simulator</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lang="en"/>
              <a:t>irst of all…...bitcoin </a:t>
            </a:r>
            <a:r>
              <a:rPr lang="en"/>
              <a:t>simulator</a:t>
            </a:r>
            <a:endParaRPr/>
          </a:p>
        </p:txBody>
      </p:sp>
      <p:sp>
        <p:nvSpPr>
          <p:cNvPr id="78" name="Google Shape;78;p17"/>
          <p:cNvSpPr txBox="1"/>
          <p:nvPr>
            <p:ph idx="1" type="body"/>
          </p:nvPr>
        </p:nvSpPr>
        <p:spPr>
          <a:xfrm>
            <a:off x="311700" y="1249050"/>
            <a:ext cx="8520600" cy="13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Frontend communication: GUI + Socket Programming for </a:t>
            </a:r>
            <a:r>
              <a:rPr lang="en">
                <a:solidFill>
                  <a:srgbClr val="FFFFFF"/>
                </a:solidFill>
              </a:rPr>
              <a:t>broadcasting</a:t>
            </a:r>
            <a:endParaRPr>
              <a:solidFill>
                <a:srgbClr val="FFFFFF"/>
              </a:solidFill>
            </a:endParaRPr>
          </a:p>
          <a:p>
            <a:pPr indent="0" lvl="0" marL="0" rtl="0" algn="l">
              <a:spcBef>
                <a:spcPts val="1600"/>
              </a:spcBef>
              <a:spcAft>
                <a:spcPts val="0"/>
              </a:spcAft>
              <a:buNone/>
            </a:pPr>
            <a:r>
              <a:rPr lang="en">
                <a:solidFill>
                  <a:srgbClr val="FFFFFF"/>
                </a:solidFill>
              </a:rPr>
              <a:t>Backend chain implementation: </a:t>
            </a:r>
            <a:endParaRPr>
              <a:solidFill>
                <a:srgbClr val="FFFFFF"/>
              </a:solidFill>
            </a:endParaRPr>
          </a:p>
          <a:p>
            <a:pPr indent="0" lvl="0" marL="0" rtl="0" algn="l">
              <a:spcBef>
                <a:spcPts val="1600"/>
              </a:spcBef>
              <a:spcAft>
                <a:spcPts val="1600"/>
              </a:spcAft>
              <a:buNone/>
            </a:pPr>
            <a:r>
              <a:rPr lang="en">
                <a:solidFill>
                  <a:srgbClr val="FFFFFF"/>
                </a:solidFill>
              </a:rPr>
              <a:t>Basic </a:t>
            </a:r>
            <a:r>
              <a:rPr lang="en">
                <a:solidFill>
                  <a:srgbClr val="FFFFFF"/>
                </a:solidFill>
              </a:rPr>
              <a:t>cryptography</a:t>
            </a:r>
            <a:r>
              <a:rPr lang="en">
                <a:solidFill>
                  <a:srgbClr val="FFFFFF"/>
                </a:solidFill>
              </a:rPr>
              <a:t> and our NP Complete problem utilities</a:t>
            </a:r>
            <a:endParaRPr/>
          </a:p>
        </p:txBody>
      </p:sp>
      <p:pic>
        <p:nvPicPr>
          <p:cNvPr id="79" name="Google Shape;79;p17"/>
          <p:cNvPicPr preferRelativeResize="0"/>
          <p:nvPr/>
        </p:nvPicPr>
        <p:blipFill>
          <a:blip r:embed="rId3">
            <a:alphaModFix/>
          </a:blip>
          <a:stretch>
            <a:fillRect/>
          </a:stretch>
        </p:blipFill>
        <p:spPr>
          <a:xfrm>
            <a:off x="827525" y="2984200"/>
            <a:ext cx="1487075" cy="1673450"/>
          </a:xfrm>
          <a:prstGeom prst="rect">
            <a:avLst/>
          </a:prstGeom>
          <a:noFill/>
          <a:ln>
            <a:noFill/>
          </a:ln>
        </p:spPr>
      </p:pic>
      <p:pic>
        <p:nvPicPr>
          <p:cNvPr id="80" name="Google Shape;80;p17"/>
          <p:cNvPicPr preferRelativeResize="0"/>
          <p:nvPr/>
        </p:nvPicPr>
        <p:blipFill>
          <a:blip r:embed="rId4">
            <a:alphaModFix/>
          </a:blip>
          <a:stretch>
            <a:fillRect/>
          </a:stretch>
        </p:blipFill>
        <p:spPr>
          <a:xfrm>
            <a:off x="2988625" y="3201199"/>
            <a:ext cx="2127550" cy="1418375"/>
          </a:xfrm>
          <a:prstGeom prst="rect">
            <a:avLst/>
          </a:prstGeom>
          <a:noFill/>
          <a:ln>
            <a:noFill/>
          </a:ln>
        </p:spPr>
      </p:pic>
      <p:pic>
        <p:nvPicPr>
          <p:cNvPr id="81" name="Google Shape;81;p17"/>
          <p:cNvPicPr preferRelativeResize="0"/>
          <p:nvPr/>
        </p:nvPicPr>
        <p:blipFill rotWithShape="1">
          <a:blip r:embed="rId5">
            <a:alphaModFix/>
          </a:blip>
          <a:srcRect b="0" l="19561" r="22149" t="0"/>
          <a:stretch/>
        </p:blipFill>
        <p:spPr>
          <a:xfrm>
            <a:off x="7128575" y="2571750"/>
            <a:ext cx="1628776" cy="1572375"/>
          </a:xfrm>
          <a:prstGeom prst="rect">
            <a:avLst/>
          </a:prstGeom>
          <a:noFill/>
          <a:ln>
            <a:noFill/>
          </a:ln>
        </p:spPr>
      </p:pic>
      <p:pic>
        <p:nvPicPr>
          <p:cNvPr id="82" name="Google Shape;82;p17"/>
          <p:cNvPicPr preferRelativeResize="0"/>
          <p:nvPr/>
        </p:nvPicPr>
        <p:blipFill>
          <a:blip r:embed="rId6">
            <a:alphaModFix/>
          </a:blip>
          <a:stretch>
            <a:fillRect/>
          </a:stretch>
        </p:blipFill>
        <p:spPr>
          <a:xfrm>
            <a:off x="5790188" y="3291263"/>
            <a:ext cx="1860700" cy="1238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359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 structure</a:t>
            </a:r>
            <a:endParaRPr/>
          </a:p>
        </p:txBody>
      </p:sp>
      <p:pic>
        <p:nvPicPr>
          <p:cNvPr id="88" name="Google Shape;88;p18"/>
          <p:cNvPicPr preferRelativeResize="0"/>
          <p:nvPr/>
        </p:nvPicPr>
        <p:blipFill>
          <a:blip r:embed="rId3">
            <a:alphaModFix/>
          </a:blip>
          <a:stretch>
            <a:fillRect/>
          </a:stretch>
        </p:blipFill>
        <p:spPr>
          <a:xfrm>
            <a:off x="2306225" y="1097425"/>
            <a:ext cx="4658950" cy="3706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Distributed Chain for accounting</a:t>
            </a:r>
            <a:endParaRPr/>
          </a:p>
        </p:txBody>
      </p:sp>
      <p:sp>
        <p:nvSpPr>
          <p:cNvPr id="94" name="Google Shape;94;p19"/>
          <p:cNvSpPr txBox="1"/>
          <p:nvPr>
            <p:ph idx="1" type="body"/>
          </p:nvPr>
        </p:nvSpPr>
        <p:spPr>
          <a:xfrm>
            <a:off x="311700" y="1152475"/>
            <a:ext cx="8520600" cy="35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Each client has their own distributed chain.</a:t>
            </a:r>
            <a:endParaRPr>
              <a:solidFill>
                <a:srgbClr val="FFFFFF"/>
              </a:solidFill>
            </a:endParaRPr>
          </a:p>
          <a:p>
            <a:pPr indent="0" lvl="0" marL="0" rtl="0" algn="l">
              <a:spcBef>
                <a:spcPts val="1600"/>
              </a:spcBef>
              <a:spcAft>
                <a:spcPts val="0"/>
              </a:spcAft>
              <a:buNone/>
            </a:pPr>
            <a:r>
              <a:rPr lang="en">
                <a:solidFill>
                  <a:srgbClr val="FFFFFF"/>
                </a:solidFill>
              </a:rPr>
              <a:t>The one with the longest length (total computing power) will be counted as the valid chain. Client will replace the chain with the longest chain after each broadcast themselves.</a:t>
            </a:r>
            <a:endParaRPr>
              <a:solidFill>
                <a:srgbClr val="FFFFFF"/>
              </a:solidFill>
            </a:endParaRPr>
          </a:p>
          <a:p>
            <a:pPr indent="0" lvl="0" marL="0" rtl="0" algn="l">
              <a:spcBef>
                <a:spcPts val="1600"/>
              </a:spcBef>
              <a:spcAft>
                <a:spcPts val="1600"/>
              </a:spcAft>
              <a:buNone/>
            </a:pPr>
            <a:r>
              <a:rPr lang="en">
                <a:solidFill>
                  <a:srgbClr val="FFFFFF"/>
                </a:solidFill>
              </a:rPr>
              <a:t>The transaction messages are encrypted with RSA or ECDSA signature signed by private keys, and other clients can verify the mined new block or transaction message, putting them into their own distributed accounting chain.</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491250" y="305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a:t>
            </a:r>
            <a:r>
              <a:rPr lang="en"/>
              <a:t>pecial</a:t>
            </a:r>
            <a:r>
              <a:rPr lang="en"/>
              <a:t> server-client Model</a:t>
            </a:r>
            <a:endParaRPr/>
          </a:p>
        </p:txBody>
      </p:sp>
      <p:sp>
        <p:nvSpPr>
          <p:cNvPr id="100" name="Google Shape;100;p20"/>
          <p:cNvSpPr txBox="1"/>
          <p:nvPr>
            <p:ph idx="1" type="body"/>
          </p:nvPr>
        </p:nvSpPr>
        <p:spPr>
          <a:xfrm>
            <a:off x="491250" y="1026475"/>
            <a:ext cx="8520600" cy="35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a:t>
            </a:r>
            <a:r>
              <a:rPr lang="en">
                <a:solidFill>
                  <a:srgbClr val="FFFFFF"/>
                </a:solidFill>
              </a:rPr>
              <a:t>erver: A hub broadcasting and redirect messages or transactions</a:t>
            </a:r>
            <a:endParaRPr>
              <a:solidFill>
                <a:srgbClr val="FFFFFF"/>
              </a:solidFill>
            </a:endParaRPr>
          </a:p>
          <a:p>
            <a:pPr indent="0" lvl="0" marL="0" rtl="0" algn="l">
              <a:spcBef>
                <a:spcPts val="1600"/>
              </a:spcBef>
              <a:spcAft>
                <a:spcPts val="0"/>
              </a:spcAft>
              <a:buNone/>
            </a:pPr>
            <a:r>
              <a:rPr lang="en">
                <a:solidFill>
                  <a:srgbClr val="FFFFFF"/>
                </a:solidFill>
              </a:rPr>
              <a:t>No authorities, Zero Computations, Timer Thread Synchronization</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rPr lang="en">
                <a:solidFill>
                  <a:srgbClr val="FFFFFF"/>
                </a:solidFill>
              </a:rPr>
              <a:t>Client nodes: computation + verification</a:t>
            </a:r>
            <a:endParaRPr>
              <a:solidFill>
                <a:srgbClr val="FFFFFF"/>
              </a:solidFill>
            </a:endParaRPr>
          </a:p>
          <a:p>
            <a:pPr indent="0" lvl="0" marL="0" rtl="0" algn="l">
              <a:spcBef>
                <a:spcPts val="1600"/>
              </a:spcBef>
              <a:spcAft>
                <a:spcPts val="1600"/>
              </a:spcAft>
              <a:buNone/>
            </a:pPr>
            <a:r>
              <a:rPr lang="en">
                <a:solidFill>
                  <a:srgbClr val="FFFFFF"/>
                </a:solidFill>
              </a:rPr>
              <a:t>Replica of chain for each client</a:t>
            </a:r>
            <a:endParaRPr>
              <a:solidFill>
                <a:srgbClr val="FFFFFF"/>
              </a:solidFill>
            </a:endParaRPr>
          </a:p>
        </p:txBody>
      </p:sp>
      <p:pic>
        <p:nvPicPr>
          <p:cNvPr id="101" name="Google Shape;101;p20"/>
          <p:cNvPicPr preferRelativeResize="0"/>
          <p:nvPr/>
        </p:nvPicPr>
        <p:blipFill rotWithShape="1">
          <a:blip r:embed="rId3">
            <a:alphaModFix/>
          </a:blip>
          <a:srcRect b="0" l="0" r="0" t="22396"/>
          <a:stretch/>
        </p:blipFill>
        <p:spPr>
          <a:xfrm>
            <a:off x="3893425" y="1894450"/>
            <a:ext cx="5472024" cy="3184749"/>
          </a:xfrm>
          <a:prstGeom prst="rect">
            <a:avLst/>
          </a:prstGeom>
          <a:noFill/>
          <a:ln>
            <a:noFill/>
          </a:ln>
        </p:spPr>
      </p:pic>
      <p:sp>
        <p:nvSpPr>
          <p:cNvPr id="102" name="Google Shape;102;p20"/>
          <p:cNvSpPr txBox="1"/>
          <p:nvPr>
            <p:ph idx="1" type="body"/>
          </p:nvPr>
        </p:nvSpPr>
        <p:spPr>
          <a:xfrm>
            <a:off x="7083000" y="2743300"/>
            <a:ext cx="717900" cy="353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rgbClr val="FFFFFF"/>
                </a:solidFill>
              </a:rPr>
              <a:t>Port: x</a:t>
            </a:r>
            <a:endParaRPr sz="1400">
              <a:solidFill>
                <a:srgbClr val="FFFFFF"/>
              </a:solidFill>
            </a:endParaRPr>
          </a:p>
        </p:txBody>
      </p:sp>
      <p:sp>
        <p:nvSpPr>
          <p:cNvPr id="103" name="Google Shape;103;p20"/>
          <p:cNvSpPr txBox="1"/>
          <p:nvPr>
            <p:ph idx="1" type="body"/>
          </p:nvPr>
        </p:nvSpPr>
        <p:spPr>
          <a:xfrm>
            <a:off x="5413775" y="2743300"/>
            <a:ext cx="717900" cy="353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rgbClr val="FFFFFF"/>
                </a:solidFill>
              </a:rPr>
              <a:t>Port: x</a:t>
            </a:r>
            <a:endParaRPr sz="1400">
              <a:solidFill>
                <a:srgbClr val="FFFFFF"/>
              </a:solidFill>
            </a:endParaRPr>
          </a:p>
        </p:txBody>
      </p:sp>
      <p:sp>
        <p:nvSpPr>
          <p:cNvPr id="104" name="Google Shape;104;p20"/>
          <p:cNvSpPr txBox="1"/>
          <p:nvPr>
            <p:ph idx="1" type="body"/>
          </p:nvPr>
        </p:nvSpPr>
        <p:spPr>
          <a:xfrm>
            <a:off x="6131675" y="3229075"/>
            <a:ext cx="717900" cy="353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rgbClr val="FFFFFF"/>
                </a:solidFill>
              </a:rPr>
              <a:t>Port: x</a:t>
            </a:r>
            <a:endParaRPr sz="1400">
              <a:solidFill>
                <a:srgbClr val="FFFFFF"/>
              </a:solidFill>
            </a:endParaRPr>
          </a:p>
        </p:txBody>
      </p:sp>
      <p:pic>
        <p:nvPicPr>
          <p:cNvPr id="105" name="Google Shape;105;p20"/>
          <p:cNvPicPr preferRelativeResize="0"/>
          <p:nvPr/>
        </p:nvPicPr>
        <p:blipFill>
          <a:blip r:embed="rId4">
            <a:alphaModFix/>
          </a:blip>
          <a:stretch>
            <a:fillRect/>
          </a:stretch>
        </p:blipFill>
        <p:spPr>
          <a:xfrm>
            <a:off x="6332250" y="2321337"/>
            <a:ext cx="463725" cy="500826"/>
          </a:xfrm>
          <a:prstGeom prst="rect">
            <a:avLst/>
          </a:prstGeom>
          <a:noFill/>
          <a:ln>
            <a:noFill/>
          </a:ln>
        </p:spPr>
      </p:pic>
      <p:pic>
        <p:nvPicPr>
          <p:cNvPr id="106" name="Google Shape;106;p20"/>
          <p:cNvPicPr preferRelativeResize="0"/>
          <p:nvPr/>
        </p:nvPicPr>
        <p:blipFill>
          <a:blip r:embed="rId5">
            <a:alphaModFix/>
          </a:blip>
          <a:stretch>
            <a:fillRect/>
          </a:stretch>
        </p:blipFill>
        <p:spPr>
          <a:xfrm>
            <a:off x="4383775" y="4233350"/>
            <a:ext cx="1188349" cy="668450"/>
          </a:xfrm>
          <a:prstGeom prst="rect">
            <a:avLst/>
          </a:prstGeom>
          <a:noFill/>
          <a:ln>
            <a:noFill/>
          </a:ln>
        </p:spPr>
      </p:pic>
      <p:pic>
        <p:nvPicPr>
          <p:cNvPr id="107" name="Google Shape;107;p20"/>
          <p:cNvPicPr preferRelativeResize="0"/>
          <p:nvPr/>
        </p:nvPicPr>
        <p:blipFill>
          <a:blip r:embed="rId5">
            <a:alphaModFix/>
          </a:blip>
          <a:stretch>
            <a:fillRect/>
          </a:stretch>
        </p:blipFill>
        <p:spPr>
          <a:xfrm>
            <a:off x="5950638" y="4265075"/>
            <a:ext cx="1188349" cy="668450"/>
          </a:xfrm>
          <a:prstGeom prst="rect">
            <a:avLst/>
          </a:prstGeom>
          <a:noFill/>
          <a:ln>
            <a:noFill/>
          </a:ln>
        </p:spPr>
      </p:pic>
      <p:pic>
        <p:nvPicPr>
          <p:cNvPr id="108" name="Google Shape;108;p20"/>
          <p:cNvPicPr preferRelativeResize="0"/>
          <p:nvPr/>
        </p:nvPicPr>
        <p:blipFill>
          <a:blip r:embed="rId5">
            <a:alphaModFix/>
          </a:blip>
          <a:stretch>
            <a:fillRect/>
          </a:stretch>
        </p:blipFill>
        <p:spPr>
          <a:xfrm>
            <a:off x="7517500" y="4292900"/>
            <a:ext cx="1188349" cy="668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21"/>
          <p:cNvPicPr preferRelativeResize="0"/>
          <p:nvPr/>
        </p:nvPicPr>
        <p:blipFill>
          <a:blip r:embed="rId3">
            <a:alphaModFix/>
          </a:blip>
          <a:stretch>
            <a:fillRect/>
          </a:stretch>
        </p:blipFill>
        <p:spPr>
          <a:xfrm>
            <a:off x="4525300" y="3535101"/>
            <a:ext cx="931075" cy="1385999"/>
          </a:xfrm>
          <a:prstGeom prst="rect">
            <a:avLst/>
          </a:prstGeom>
          <a:noFill/>
          <a:ln>
            <a:noFill/>
          </a:ln>
        </p:spPr>
      </p:pic>
      <p:pic>
        <p:nvPicPr>
          <p:cNvPr id="114" name="Google Shape;114;p21"/>
          <p:cNvPicPr preferRelativeResize="0"/>
          <p:nvPr/>
        </p:nvPicPr>
        <p:blipFill>
          <a:blip r:embed="rId3">
            <a:alphaModFix/>
          </a:blip>
          <a:stretch>
            <a:fillRect/>
          </a:stretch>
        </p:blipFill>
        <p:spPr>
          <a:xfrm>
            <a:off x="6148900" y="671376"/>
            <a:ext cx="931075" cy="1385999"/>
          </a:xfrm>
          <a:prstGeom prst="rect">
            <a:avLst/>
          </a:prstGeom>
          <a:noFill/>
          <a:ln>
            <a:noFill/>
          </a:ln>
        </p:spPr>
      </p:pic>
      <p:pic>
        <p:nvPicPr>
          <p:cNvPr id="115" name="Google Shape;115;p21"/>
          <p:cNvPicPr preferRelativeResize="0"/>
          <p:nvPr/>
        </p:nvPicPr>
        <p:blipFill>
          <a:blip r:embed="rId4">
            <a:alphaModFix/>
          </a:blip>
          <a:stretch>
            <a:fillRect/>
          </a:stretch>
        </p:blipFill>
        <p:spPr>
          <a:xfrm>
            <a:off x="2007700" y="565625"/>
            <a:ext cx="2463992" cy="1386000"/>
          </a:xfrm>
          <a:prstGeom prst="rect">
            <a:avLst/>
          </a:prstGeom>
          <a:noFill/>
          <a:ln>
            <a:noFill/>
          </a:ln>
        </p:spPr>
      </p:pic>
      <p:sp>
        <p:nvSpPr>
          <p:cNvPr id="116" name="Google Shape;116;p21"/>
          <p:cNvSpPr/>
          <p:nvPr/>
        </p:nvSpPr>
        <p:spPr>
          <a:xfrm rot="-10795519">
            <a:off x="4619847" y="1081525"/>
            <a:ext cx="1380901" cy="253500"/>
          </a:xfrm>
          <a:prstGeom prst="stripedRightArrow">
            <a:avLst>
              <a:gd fmla="val 42328" name="adj1"/>
              <a:gd fmla="val 103321" name="adj2"/>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CE5CD"/>
              </a:solidFill>
            </a:endParaRPr>
          </a:p>
        </p:txBody>
      </p:sp>
      <p:sp>
        <p:nvSpPr>
          <p:cNvPr id="117" name="Google Shape;117;p21"/>
          <p:cNvSpPr/>
          <p:nvPr/>
        </p:nvSpPr>
        <p:spPr>
          <a:xfrm rot="3078008">
            <a:off x="3447118" y="2718106"/>
            <a:ext cx="1809383" cy="242413"/>
          </a:xfrm>
          <a:prstGeom prst="stripedRightArrow">
            <a:avLst>
              <a:gd fmla="val 42328" name="adj1"/>
              <a:gd fmla="val 103321" name="adj2"/>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rot="7888897">
            <a:off x="901807" y="2596072"/>
            <a:ext cx="1700686" cy="286707"/>
          </a:xfrm>
          <a:prstGeom prst="stripedRightArrow">
            <a:avLst>
              <a:gd fmla="val 42328" name="adj1"/>
              <a:gd fmla="val 103321" name="adj2"/>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21"/>
          <p:cNvPicPr preferRelativeResize="0"/>
          <p:nvPr/>
        </p:nvPicPr>
        <p:blipFill>
          <a:blip r:embed="rId3">
            <a:alphaModFix/>
          </a:blip>
          <a:stretch>
            <a:fillRect/>
          </a:stretch>
        </p:blipFill>
        <p:spPr>
          <a:xfrm>
            <a:off x="890400" y="3417251"/>
            <a:ext cx="931075" cy="1385999"/>
          </a:xfrm>
          <a:prstGeom prst="rect">
            <a:avLst/>
          </a:prstGeom>
          <a:noFill/>
          <a:ln>
            <a:noFill/>
          </a:ln>
        </p:spPr>
      </p:pic>
      <p:sp>
        <p:nvSpPr>
          <p:cNvPr id="120" name="Google Shape;120;p21"/>
          <p:cNvSpPr/>
          <p:nvPr/>
        </p:nvSpPr>
        <p:spPr>
          <a:xfrm>
            <a:off x="7079975" y="340600"/>
            <a:ext cx="1449600" cy="452400"/>
          </a:xfrm>
          <a:prstGeom prst="wedgeRoundRectCallout">
            <a:avLst>
              <a:gd fmla="val -43678" name="adj1"/>
              <a:gd fmla="val 92105" name="adj2"/>
              <a:gd fmla="val 0" name="adj3"/>
            </a:avLst>
          </a:pr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Guys I found a new block</a:t>
            </a:r>
            <a:endParaRPr>
              <a:latin typeface="Comic Sans MS"/>
              <a:ea typeface="Comic Sans MS"/>
              <a:cs typeface="Comic Sans MS"/>
              <a:sym typeface="Comic Sans MS"/>
            </a:endParaRPr>
          </a:p>
        </p:txBody>
      </p:sp>
      <p:sp>
        <p:nvSpPr>
          <p:cNvPr id="121" name="Google Shape;121;p21"/>
          <p:cNvSpPr txBox="1"/>
          <p:nvPr/>
        </p:nvSpPr>
        <p:spPr>
          <a:xfrm>
            <a:off x="2787750" y="218975"/>
            <a:ext cx="903900" cy="45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rgbClr val="FFFFFF"/>
                </a:solidFill>
              </a:rPr>
              <a:t>Server</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